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4"/>
    <p:sldMasterId id="2147483649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56" r:id="rId7"/>
    <p:sldId id="270" r:id="rId8"/>
    <p:sldId id="271" r:id="rId9"/>
    <p:sldId id="272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521415D9-36F7-43E2-AB2F-B90AF26B5E84}">
      <p14:sectionLst xmlns:p14="http://schemas.microsoft.com/office/powerpoint/2010/main">
        <p14:section name="說明" id="{AD0584D1-1E26-4E41-BDE6-02B89D240390}">
          <p14:sldIdLst>
            <p14:sldId id="256"/>
            <p14:sldId id="270"/>
            <p14:sldId id="271"/>
            <p14:sldId id="272"/>
          </p14:sldIdLst>
        </p14:section>
        <p14:section name="投稿" id="{9522E957-0D98-483F-B53F-D9B6FA59D617}">
          <p14:sldIdLst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459437"/>
    <a:srgbClr val="2D622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701"/>
  </p:normalViewPr>
  <p:slideViewPr>
    <p:cSldViewPr snapToGrid="0" snapToObjects="1">
      <p:cViewPr varScale="1">
        <p:scale>
          <a:sx n="108" d="100"/>
          <a:sy n="108" d="100"/>
        </p:scale>
        <p:origin x="8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BC842B6-14DE-4913-A517-4671DA3713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E2DDA29-F726-4A58-9683-D9DE7F899B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29F7A-E506-4E8F-A2F9-A3FDFC4D87FF}" type="datetimeFigureOut">
              <a:rPr lang="zh-TW" altLang="en-US" smtClean="0"/>
              <a:t>2026/1/21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06F42FD-51D5-47AB-BA50-A38463BB10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1BD46C2-8EDB-4B4E-A710-B034870C0E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697EDD-BA81-40A4-BDD0-97FEA9BC98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786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CFD5910-F9DF-47BA-880F-C52D1C46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22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631102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圖片版面配置區 1">
            <a:extLst>
              <a:ext uri="{FF2B5EF4-FFF2-40B4-BE49-F238E27FC236}">
                <a16:creationId xmlns:a16="http://schemas.microsoft.com/office/drawing/2014/main" id="{6165A242-D931-4015-8045-2C0239EACB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1204" y="1690688"/>
            <a:ext cx="3002280" cy="3929062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08422DD0-892E-4E16-879E-7BAD64295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2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D111794-46FF-4A44-9266-E57B53D794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95875" y="1690688"/>
            <a:ext cx="6257925" cy="1293812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BF9765CC-4860-4E2E-BD74-430241FA08A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95875" y="3282950"/>
            <a:ext cx="6257925" cy="233680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學術背景</a:t>
            </a:r>
            <a:r>
              <a:rPr lang="en-US" altLang="zh-TW" dirty="0"/>
              <a:t>(</a:t>
            </a:r>
            <a:r>
              <a:rPr lang="zh-TW" altLang="en-US" dirty="0"/>
              <a:t>最高學歷與校系</a:t>
            </a:r>
            <a:r>
              <a:rPr lang="en-US" altLang="zh-TW" dirty="0"/>
              <a:t>): </a:t>
            </a:r>
          </a:p>
          <a:p>
            <a:pPr lvl="0"/>
            <a:r>
              <a:rPr lang="en-US" altLang="zh-TW" dirty="0"/>
              <a:t>Highest educational level</a:t>
            </a:r>
          </a:p>
          <a:p>
            <a:pPr lvl="0"/>
            <a:r>
              <a:rPr lang="zh-TW" altLang="en-US" dirty="0"/>
              <a:t>專業經歷</a:t>
            </a:r>
            <a:r>
              <a:rPr lang="en-US" altLang="zh-TW" dirty="0"/>
              <a:t>:</a:t>
            </a:r>
          </a:p>
          <a:p>
            <a:pPr lvl="0"/>
            <a:r>
              <a:rPr lang="en-US" altLang="zh-TW" dirty="0"/>
              <a:t>Starting from latest experience</a:t>
            </a:r>
          </a:p>
          <a:p>
            <a:pPr lvl="0"/>
            <a:r>
              <a:rPr lang="en-US" altLang="zh-TW" dirty="0"/>
              <a:t>Include title, major events, awards, or patents. </a:t>
            </a:r>
          </a:p>
          <a:p>
            <a:pPr lvl="0"/>
            <a:r>
              <a:rPr lang="en-US" altLang="zh-TW" dirty="0"/>
              <a:t>No more than 5 bullet points</a:t>
            </a:r>
          </a:p>
        </p:txBody>
      </p:sp>
    </p:spTree>
    <p:extLst>
      <p:ext uri="{BB962C8B-B14F-4D97-AF65-F5344CB8AC3E}">
        <p14:creationId xmlns:p14="http://schemas.microsoft.com/office/powerpoint/2010/main" val="135180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5">
            <a:extLst>
              <a:ext uri="{FF2B5EF4-FFF2-40B4-BE49-F238E27FC236}">
                <a16:creationId xmlns:a16="http://schemas.microsoft.com/office/drawing/2014/main" id="{D1CBA321-610E-47C6-B1B6-3055EB036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115"/>
            <a:ext cx="10515600" cy="40086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195"/>
            </a:lvl1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zh-TW" altLang="en-US" dirty="0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01944BC3-AAA2-4E3C-896D-16F49C484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2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09335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EB34AA76-51D2-4A17-8223-BD0E9CB13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2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70661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067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>
            <a:extLst>
              <a:ext uri="{FF2B5EF4-FFF2-40B4-BE49-F238E27FC236}">
                <a16:creationId xmlns:a16="http://schemas.microsoft.com/office/drawing/2014/main" id="{8254478E-26FE-4E0D-889F-75F67F05D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4030" y="1102418"/>
            <a:ext cx="10191403" cy="783937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E9B8EB0F-B9CE-4161-842D-FA6B1D71F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30" y="2028305"/>
            <a:ext cx="10191403" cy="396517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4996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圖片版面配置區 1">
            <a:extLst>
              <a:ext uri="{FF2B5EF4-FFF2-40B4-BE49-F238E27FC236}">
                <a16:creationId xmlns:a16="http://schemas.microsoft.com/office/drawing/2014/main" id="{45BB62BB-ACFF-4B2D-B434-9A6EFCEFFC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3714" y="1602403"/>
            <a:ext cx="3002280" cy="3929062"/>
          </a:xfrm>
          <a:prstGeom prst="rect">
            <a:avLst/>
          </a:prstGeom>
        </p:spPr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0AB05D3-D384-4913-B74E-B8F4DA78C4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21213" y="1601788"/>
            <a:ext cx="6267450" cy="3929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8469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230F0701-DC4A-735E-32A1-94713E1423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A4831F0-386C-4D83-ACE8-95B0AEF5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22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66193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bg1"/>
          </a:solidFill>
          <a:latin typeface="Swis721 Blk BT" panose="020B0904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B1D6FBD6-757E-EF80-BB10-5F66B80C65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7" name="標題版面配置區 1">
            <a:extLst>
              <a:ext uri="{FF2B5EF4-FFF2-40B4-BE49-F238E27FC236}">
                <a16:creationId xmlns:a16="http://schemas.microsoft.com/office/drawing/2014/main" id="{C8D9F50E-0A26-371E-14BA-012084ADECFF}"/>
              </a:ext>
            </a:extLst>
          </p:cNvPr>
          <p:cNvSpPr txBox="1">
            <a:spLocks/>
          </p:cNvSpPr>
          <p:nvPr userDrawn="1"/>
        </p:nvSpPr>
        <p:spPr>
          <a:xfrm>
            <a:off x="449824" y="304450"/>
            <a:ext cx="551367" cy="1251708"/>
          </a:xfrm>
          <a:prstGeom prst="rect">
            <a:avLst/>
          </a:prstGeom>
        </p:spPr>
        <p:txBody>
          <a:bodyPr vert="horz" lIns="45613" tIns="22806" rIns="45613" bIns="22806" numCol="1" rtlCol="0" anchor="t">
            <a:noAutofit/>
          </a:bodyPr>
          <a:lstStyle>
            <a:lvl1pPr algn="dist" defTabSz="914400" rtl="0" eaLnBrk="1" latinLnBrk="0" hangingPunct="1">
              <a:lnSpc>
                <a:spcPct val="15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zh-TW" altLang="en-US" sz="4389" b="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2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  <p:sldLayoutId id="2147483654" r:id="rId3"/>
  </p:sldLayoutIdLst>
  <p:txStyles>
    <p:titleStyle>
      <a:lvl1pPr algn="dist" defTabSz="914400" rtl="0" eaLnBrk="1" latinLnBrk="0" hangingPunct="1">
        <a:lnSpc>
          <a:spcPct val="150000"/>
        </a:lnSpc>
        <a:spcBef>
          <a:spcPct val="0"/>
        </a:spcBef>
        <a:buNone/>
        <a:defRPr sz="3200" b="0" i="0" kern="1200">
          <a:solidFill>
            <a:schemeClr val="tx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21232383-322D-0EC0-AB77-B706E758CF6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7" name="標題版面配置區 1">
            <a:extLst>
              <a:ext uri="{FF2B5EF4-FFF2-40B4-BE49-F238E27FC236}">
                <a16:creationId xmlns:a16="http://schemas.microsoft.com/office/drawing/2014/main" id="{C8D9F50E-0A26-371E-14BA-012084ADECFF}"/>
              </a:ext>
            </a:extLst>
          </p:cNvPr>
          <p:cNvSpPr txBox="1">
            <a:spLocks/>
          </p:cNvSpPr>
          <p:nvPr userDrawn="1"/>
        </p:nvSpPr>
        <p:spPr>
          <a:xfrm>
            <a:off x="449824" y="304450"/>
            <a:ext cx="551367" cy="1251708"/>
          </a:xfrm>
          <a:prstGeom prst="rect">
            <a:avLst/>
          </a:prstGeom>
        </p:spPr>
        <p:txBody>
          <a:bodyPr vert="horz" lIns="45613" tIns="22806" rIns="45613" bIns="22806" numCol="1" rtlCol="0" anchor="t">
            <a:noAutofit/>
          </a:bodyPr>
          <a:lstStyle>
            <a:lvl1pPr algn="dist" defTabSz="914400" rtl="0" eaLnBrk="1" latinLnBrk="0" hangingPunct="1">
              <a:lnSpc>
                <a:spcPct val="15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456103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38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新細明體" panose="02020500000000000000" pitchFamily="18" charset="-120"/>
                <a:cs typeface="Arial" panose="020B0604020202020204" pitchFamily="34" charset="0"/>
                <a:sym typeface="Helvetica Neue"/>
              </a:rPr>
              <a:t>2</a:t>
            </a:r>
            <a:endParaRPr kumimoji="0" lang="zh-TW" altLang="en-US" sz="438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新細明體" panose="02020500000000000000" pitchFamily="18" charset="-12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B34BCCF-38D4-4973-A051-9B2FA0517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3AA37-944D-49E0-B4CC-78ACEF3D7F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40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62" r:id="rId3"/>
  </p:sldLayoutIdLst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200" b="0" i="0" kern="1200">
          <a:solidFill>
            <a:schemeClr val="tx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tfa.org.tw/Activity_1.aspx?preview=Y&amp;id=1012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9CA4B8-4F98-4080-840B-864BBF5C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019" y="479394"/>
            <a:ext cx="10515600" cy="595602"/>
          </a:xfrm>
        </p:spPr>
        <p:txBody>
          <a:bodyPr>
            <a:noAutofit/>
          </a:bodyPr>
          <a:lstStyle/>
          <a:p>
            <a:r>
              <a:rPr lang="en-US" altLang="zh-TW" sz="4400" b="1" dirty="0">
                <a:solidFill>
                  <a:srgbClr val="FFFF00"/>
                </a:solidFill>
              </a:rPr>
              <a:t>High-Tech Facility International Forum 2026</a:t>
            </a:r>
            <a:endParaRPr lang="zh-TW" alt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99F664F-D204-452A-AB08-F05CC22209FC}"/>
              </a:ext>
            </a:extLst>
          </p:cNvPr>
          <p:cNvSpPr/>
          <p:nvPr/>
        </p:nvSpPr>
        <p:spPr>
          <a:xfrm>
            <a:off x="1748902" y="1931033"/>
            <a:ext cx="84515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FF00"/>
                </a:solidFill>
              </a:rPr>
              <a:t>Theme</a:t>
            </a:r>
          </a:p>
          <a:p>
            <a:r>
              <a:rPr lang="zh-TW" altLang="en-US" dirty="0">
                <a:solidFill>
                  <a:srgbClr val="FFFF00"/>
                </a:solidFill>
              </a:rPr>
              <a:t>以 </a:t>
            </a:r>
            <a:r>
              <a:rPr lang="en-US" altLang="zh-TW" dirty="0">
                <a:solidFill>
                  <a:srgbClr val="FFFF00"/>
                </a:solidFill>
              </a:rPr>
              <a:t>AI </a:t>
            </a:r>
            <a:r>
              <a:rPr lang="zh-TW" altLang="en-US" dirty="0">
                <a:solidFill>
                  <a:srgbClr val="FFFF00"/>
                </a:solidFill>
              </a:rPr>
              <a:t>驅動創新加速高科技廠房設施的未來發展</a:t>
            </a:r>
          </a:p>
          <a:p>
            <a:r>
              <a:rPr lang="en-US" altLang="zh-TW" dirty="0">
                <a:solidFill>
                  <a:srgbClr val="FFFF00"/>
                </a:solidFill>
              </a:rPr>
              <a:t>Accelerating the Future of High-Tech Facilities Through AI-Driven Innovation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7910775-032B-45F3-AA7F-8C1E52AE1626}"/>
              </a:ext>
            </a:extLst>
          </p:cNvPr>
          <p:cNvSpPr/>
          <p:nvPr/>
        </p:nvSpPr>
        <p:spPr>
          <a:xfrm>
            <a:off x="0" y="1074996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Sept. 3, 2026 </a:t>
            </a:r>
            <a:r>
              <a:rPr lang="en-US" altLang="zh-TW" sz="2000" dirty="0">
                <a:solidFill>
                  <a:schemeClr val="accent4">
                    <a:lumMod val="20000"/>
                    <a:lumOff val="80000"/>
                  </a:schemeClr>
                </a:solidFill>
                <a:ea typeface="微軟正黑體" panose="020B0604030504040204" pitchFamily="34" charset="-120"/>
              </a:rPr>
              <a:t>|</a:t>
            </a:r>
            <a:r>
              <a:rPr lang="en-US" altLang="zh-TW" sz="2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Grand </a:t>
            </a:r>
            <a:r>
              <a:rPr lang="en-US" altLang="zh-TW" sz="2000" dirty="0" err="1">
                <a:solidFill>
                  <a:schemeClr val="accent4">
                    <a:lumMod val="20000"/>
                    <a:lumOff val="80000"/>
                  </a:schemeClr>
                </a:solidFill>
              </a:rPr>
              <a:t>Hilai</a:t>
            </a:r>
            <a:r>
              <a:rPr lang="en-US" altLang="zh-TW" sz="2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Taipei</a:t>
            </a:r>
            <a:endParaRPr lang="zh-TW" alt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BDFA0B1-D3B4-46F0-98E2-2C43E562C34D}"/>
              </a:ext>
            </a:extLst>
          </p:cNvPr>
          <p:cNvSpPr txBox="1"/>
          <p:nvPr/>
        </p:nvSpPr>
        <p:spPr>
          <a:xfrm>
            <a:off x="3948617" y="4325952"/>
            <a:ext cx="429476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講題徵求</a:t>
            </a:r>
            <a:endParaRPr lang="en-US" altLang="zh-TW" sz="4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r>
              <a:rPr lang="en-US" altLang="zh-TW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Call for Speech</a:t>
            </a:r>
          </a:p>
        </p:txBody>
      </p:sp>
    </p:spTree>
    <p:extLst>
      <p:ext uri="{BB962C8B-B14F-4D97-AF65-F5344CB8AC3E}">
        <p14:creationId xmlns:p14="http://schemas.microsoft.com/office/powerpoint/2010/main" val="277004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FA9F811F-AF83-41FE-8499-D15B56D1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+mj-lt"/>
                <a:ea typeface="微軟正黑體" panose="020B0604030504040204" pitchFamily="34" charset="-120"/>
              </a:rPr>
              <a:t>徵稿範疇 </a:t>
            </a:r>
            <a:r>
              <a:rPr lang="en-US" altLang="zh-TW" b="1" dirty="0">
                <a:latin typeface="+mj-lt"/>
                <a:ea typeface="微軟正黑體" panose="020B0604030504040204" pitchFamily="34" charset="-120"/>
              </a:rPr>
              <a:t>| Topics of Interest</a:t>
            </a:r>
            <a:endParaRPr lang="zh-TW" altLang="en-US" b="1" dirty="0">
              <a:latin typeface="+mj-lt"/>
              <a:ea typeface="微軟正黑體" panose="020B0604030504040204" pitchFamily="34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E47BA27-E45C-4056-8522-B8081E9609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86881" y="1840288"/>
            <a:ext cx="9680599" cy="259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AI與智慧化管理 </a:t>
            </a:r>
            <a:r>
              <a:rPr kumimoji="0" lang="en-US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| </a:t>
            </a: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AI &amp; Intelligent Management</a:t>
            </a:r>
            <a:endParaRPr kumimoji="0" lang="zh-TW" altLang="zh-TW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微軟正黑體" panose="020B0604030504040204" pitchFamily="34" charset="-12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永續發展與能源效率</a:t>
            </a:r>
            <a:r>
              <a:rPr kumimoji="0" lang="en-US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 </a:t>
            </a:r>
            <a:r>
              <a:rPr lang="en-US" altLang="zh-TW" sz="2800" b="1" dirty="0">
                <a:ea typeface="微軟正黑體" panose="020B0604030504040204" pitchFamily="34" charset="-120"/>
              </a:rPr>
              <a:t>|</a:t>
            </a: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 Sustainability &amp; Energy Efficiency</a:t>
            </a:r>
            <a:endParaRPr kumimoji="0" lang="zh-TW" altLang="zh-TW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微軟正黑體" panose="020B0604030504040204" pitchFamily="34" charset="-12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廠房環境與安全管控 </a:t>
            </a:r>
            <a:r>
              <a:rPr lang="en-US" altLang="zh-TW" sz="2800" b="1" dirty="0">
                <a:ea typeface="微軟正黑體" panose="020B0604030504040204" pitchFamily="34" charset="-120"/>
              </a:rPr>
              <a:t>| </a:t>
            </a: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Environment, Safety &amp; Security</a:t>
            </a:r>
            <a:endParaRPr kumimoji="0" lang="zh-TW" altLang="zh-TW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微軟正黑體" panose="020B0604030504040204" pitchFamily="34" charset="-12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尖端設施工程技術 </a:t>
            </a:r>
            <a:r>
              <a:rPr lang="en-US" altLang="zh-TW" sz="2800" b="1" dirty="0">
                <a:ea typeface="微軟正黑體" panose="020B0604030504040204" pitchFamily="34" charset="-120"/>
              </a:rPr>
              <a:t>| </a:t>
            </a:r>
            <a:r>
              <a:rPr kumimoji="0" lang="zh-TW" altLang="zh-TW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微軟正黑體" panose="020B0604030504040204" pitchFamily="34" charset="-120"/>
              </a:rPr>
              <a:t>Advanced Facility Engineering</a:t>
            </a:r>
            <a:endParaRPr kumimoji="0" lang="zh-TW" altLang="zh-TW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658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5E31818-5470-4BA0-AD8D-6094D89CC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391"/>
            <a:ext cx="10515600" cy="282309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格式要求：請提交原始 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PPT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簡報檔，以利後續作業。 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Please submit the original PPT/PPTX file for processing.</a:t>
            </a:r>
          </a:p>
          <a:p>
            <a:pPr marL="457200" indent="-457200">
              <a:buAutoNum type="arabicPeriod"/>
            </a:pP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建議命名格式 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Suggested Format</a:t>
            </a:r>
          </a:p>
          <a:p>
            <a:pPr lvl="1"/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[2026HTF]_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講題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_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姓名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_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公司</a:t>
            </a:r>
            <a:endParaRPr lang="en-US" altLang="zh-TW" sz="2000" dirty="0">
              <a:latin typeface="+mj-lt"/>
              <a:ea typeface="微軟正黑體" panose="020B0604030504040204" pitchFamily="34" charset="-120"/>
            </a:endParaRPr>
          </a:p>
          <a:p>
            <a:pPr lvl="1"/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[2026HTF]_</a:t>
            </a:r>
            <a:r>
              <a:rPr lang="en-US" altLang="zh-TW" sz="2000" dirty="0" err="1">
                <a:latin typeface="+mj-lt"/>
                <a:ea typeface="微軟正黑體" panose="020B0604030504040204" pitchFamily="34" charset="-120"/>
              </a:rPr>
              <a:t>SpeechTitle_Name_Company</a:t>
            </a:r>
            <a:endParaRPr lang="en-US" altLang="zh-TW" sz="2000" dirty="0">
              <a:latin typeface="+mj-lt"/>
              <a:ea typeface="微軟正黑體" panose="020B0604030504040204" pitchFamily="34" charset="-120"/>
            </a:endParaRPr>
          </a:p>
          <a:p>
            <a:pPr lvl="1"/>
            <a:endParaRPr lang="en-US" altLang="zh-TW" sz="2000" dirty="0">
              <a:solidFill>
                <a:srgbClr val="C00000"/>
              </a:solidFill>
              <a:latin typeface="+mj-lt"/>
              <a:ea typeface="微軟正黑體" panose="020B0604030504040204" pitchFamily="34" charset="-120"/>
            </a:endParaRPr>
          </a:p>
          <a:p>
            <a:pPr lvl="1"/>
            <a:r>
              <a:rPr lang="zh-TW" altLang="en-US" sz="2000" dirty="0">
                <a:solidFill>
                  <a:srgbClr val="C00000"/>
                </a:solidFill>
                <a:latin typeface="+mj-lt"/>
                <a:ea typeface="微軟正黑體" panose="020B0604030504040204" pitchFamily="34" charset="-120"/>
              </a:rPr>
              <a:t>請注意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：系統不接受檔案名稱包含空格，請務必使用底線「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_</a:t>
            </a:r>
            <a:r>
              <a:rPr lang="zh-TW" altLang="en-US" sz="2000" dirty="0">
                <a:latin typeface="+mj-lt"/>
                <a:ea typeface="微軟正黑體" panose="020B0604030504040204" pitchFamily="34" charset="-120"/>
              </a:rPr>
              <a:t>」進行分隔。</a:t>
            </a:r>
            <a:r>
              <a:rPr lang="en-US" altLang="zh-TW" sz="2000" dirty="0">
                <a:latin typeface="+mj-lt"/>
                <a:ea typeface="微軟正黑體" panose="020B0604030504040204" pitchFamily="34" charset="-120"/>
              </a:rPr>
              <a:t>The system does not support spaces in file names. Please use underscores "_" as separators.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6ED61FA5-A553-41B2-BBBE-68E2E0F21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+mj-lt"/>
                <a:ea typeface="微軟正黑體" panose="020B0604030504040204" pitchFamily="34" charset="-120"/>
              </a:rPr>
              <a:t>提交須知 </a:t>
            </a:r>
            <a:r>
              <a:rPr lang="en-US" altLang="zh-TW" b="1" dirty="0">
                <a:latin typeface="+mj-lt"/>
                <a:ea typeface="微軟正黑體" panose="020B0604030504040204" pitchFamily="34" charset="-120"/>
              </a:rPr>
              <a:t>/ Submission Notes</a:t>
            </a:r>
            <a:br>
              <a:rPr lang="en-US" altLang="zh-TW" b="1" dirty="0">
                <a:latin typeface="+mj-lt"/>
                <a:ea typeface="微軟正黑體" panose="020B0604030504040204" pitchFamily="34" charset="-120"/>
              </a:rPr>
            </a:br>
            <a:endParaRPr lang="zh-TW" altLang="en-US" b="1" dirty="0">
              <a:latin typeface="+mj-lt"/>
              <a:ea typeface="微軟正黑體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71BC56E-2299-4385-99A5-3EF1D460E8EC}"/>
              </a:ext>
            </a:extLst>
          </p:cNvPr>
          <p:cNvSpPr/>
          <p:nvPr/>
        </p:nvSpPr>
        <p:spPr>
          <a:xfrm>
            <a:off x="838200" y="4723297"/>
            <a:ext cx="10515600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TW" sz="2000" b="0" dirty="0"/>
              <a:t>Submission Deadline:</a:t>
            </a:r>
            <a:r>
              <a:rPr lang="zh-TW" altLang="en-US" sz="2000" b="0" dirty="0"/>
              <a:t> </a:t>
            </a:r>
            <a:r>
              <a:rPr lang="en-US" altLang="zh-TW" sz="2000" dirty="0">
                <a:solidFill>
                  <a:srgbClr val="C00000"/>
                </a:solidFill>
              </a:rPr>
              <a:t>March 5, 2026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TW" sz="2000" b="0" dirty="0"/>
              <a:t>Notification of Acceptance: Late April 2026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TW" sz="2000" b="0" dirty="0"/>
              <a:t>Submission through </a:t>
            </a:r>
            <a:r>
              <a:rPr lang="en-US" altLang="zh-TW" sz="2000" b="0" dirty="0">
                <a:hlinkClick r:id="rId2"/>
              </a:rPr>
              <a:t>https://www.htfa.org.tw/Activity_1.aspx?preview=Y&amp;id=1012</a:t>
            </a:r>
            <a:endParaRPr lang="zh-TW" alt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46796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CCF6D6A-02F5-4277-A30D-0282094C9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主題契合度與創新性 </a:t>
            </a:r>
            <a:r>
              <a:rPr lang="en-US" altLang="zh-TW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| Theme Alignment &amp; Innovation</a:t>
            </a:r>
          </a:p>
          <a:p>
            <a:pPr marL="457200" lvl="1" indent="0">
              <a:buNone/>
            </a:pPr>
            <a:r>
              <a:rPr lang="zh-TW" altLang="en-US" sz="2000" dirty="0">
                <a:ea typeface="微軟正黑體" panose="020B0604030504040204" pitchFamily="34" charset="-120"/>
              </a:rPr>
              <a:t>內容是否緊扣「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AI 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驅動創新加速高科技廠房設施的未來發展</a:t>
            </a:r>
            <a:r>
              <a:rPr lang="zh-TW" altLang="en-US" sz="2000" dirty="0">
                <a:ea typeface="微軟正黑體" panose="020B0604030504040204" pitchFamily="34" charset="-120"/>
              </a:rPr>
              <a:t>」之大會主題 。技術是否具備前瞻性，並能加速高科技廠房的未來發展 。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技術實質與實務應用 </a:t>
            </a:r>
            <a:r>
              <a:rPr lang="en-US" altLang="zh-TW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| Technical Substance &amp; Practical Application</a:t>
            </a:r>
          </a:p>
          <a:p>
            <a:pPr marL="457200" lvl="1" indent="0">
              <a:buNone/>
            </a:pPr>
            <a:r>
              <a:rPr lang="zh-TW" altLang="en-US" sz="2000" dirty="0">
                <a:ea typeface="微軟正黑體" panose="020B0604030504040204" pitchFamily="34" charset="-120"/>
              </a:rPr>
              <a:t>演講內容應聚焦於技術流程優化、營運效率提升或產業鏈整合發展。內容需包含具體案例研究、專案實績或具備落地可行性的技術方案 。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非商業化規範 </a:t>
            </a:r>
            <a:r>
              <a:rPr lang="en-US" altLang="zh-TW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| Non-Commercial Focus</a:t>
            </a:r>
          </a:p>
          <a:p>
            <a:pPr marL="457200" lvl="1" indent="0">
              <a:buNone/>
            </a:pPr>
            <a:r>
              <a:rPr lang="zh-TW" altLang="en-US" sz="2000" dirty="0">
                <a:ea typeface="微軟正黑體" panose="020B0604030504040204" pitchFamily="34" charset="-120"/>
              </a:rPr>
              <a:t>內容應以技術分享與專業見解為主。全篇簡報之商業資訊</a:t>
            </a:r>
            <a:r>
              <a:rPr lang="en-US" altLang="zh-TW" sz="2000" dirty="0"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</a:rPr>
              <a:t>包含公司簡介</a:t>
            </a:r>
            <a:r>
              <a:rPr lang="en-US" altLang="zh-TW" sz="2000" dirty="0"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</a:rPr>
              <a:t>僅限一頁。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專業呈現與完整性 </a:t>
            </a:r>
            <a:r>
              <a:rPr lang="en-US" altLang="zh-TW" sz="2000" b="1" dirty="0">
                <a:solidFill>
                  <a:srgbClr val="0000CC"/>
                </a:solidFill>
                <a:ea typeface="微軟正黑體" panose="020B0604030504040204" pitchFamily="34" charset="-120"/>
              </a:rPr>
              <a:t>| Professionalism &amp; Completeness</a:t>
            </a:r>
          </a:p>
          <a:p>
            <a:pPr marL="457200" lvl="1" indent="0">
              <a:buNone/>
            </a:pPr>
            <a:r>
              <a:rPr lang="zh-TW" altLang="en-US" sz="2000" dirty="0">
                <a:ea typeface="微軟正黑體" panose="020B0604030504040204" pitchFamily="34" charset="-120"/>
              </a:rPr>
              <a:t>中英文摘要內容是否完整且符合字數要求（中文約 </a:t>
            </a:r>
            <a:r>
              <a:rPr lang="en-US" altLang="zh-TW" sz="2000" dirty="0">
                <a:ea typeface="微軟正黑體" panose="020B0604030504040204" pitchFamily="34" charset="-120"/>
              </a:rPr>
              <a:t>250 </a:t>
            </a:r>
            <a:r>
              <a:rPr lang="zh-TW" altLang="en-US" sz="2000" dirty="0">
                <a:ea typeface="微軟正黑體" panose="020B0604030504040204" pitchFamily="34" charset="-120"/>
              </a:rPr>
              <a:t>字 </a:t>
            </a:r>
            <a:r>
              <a:rPr lang="en-US" altLang="zh-TW" sz="2000" dirty="0">
                <a:ea typeface="微軟正黑體" panose="020B0604030504040204" pitchFamily="34" charset="-120"/>
              </a:rPr>
              <a:t>/ </a:t>
            </a:r>
            <a:r>
              <a:rPr lang="zh-TW" altLang="en-US" sz="2000" dirty="0">
                <a:ea typeface="微軟正黑體" panose="020B0604030504040204" pitchFamily="34" charset="-120"/>
              </a:rPr>
              <a:t>英文約 </a:t>
            </a:r>
            <a:r>
              <a:rPr lang="en-US" altLang="zh-TW" sz="2000" dirty="0">
                <a:ea typeface="微軟正黑體" panose="020B0604030504040204" pitchFamily="34" charset="-120"/>
              </a:rPr>
              <a:t>150 </a:t>
            </a:r>
            <a:r>
              <a:rPr lang="zh-TW" altLang="en-US" sz="2000" dirty="0">
                <a:ea typeface="微軟正黑體" panose="020B0604030504040204" pitchFamily="34" charset="-120"/>
              </a:rPr>
              <a:t>字）。是否附上參考簡報，以利評審委員深入瞭解演講重點 。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80ED19DC-72DB-4203-8BDB-7C0A3949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評審重點項目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| Evaluation Criteria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1402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2">
            <a:extLst>
              <a:ext uri="{FF2B5EF4-FFF2-40B4-BE49-F238E27FC236}">
                <a16:creationId xmlns:a16="http://schemas.microsoft.com/office/drawing/2014/main" id="{29CFE891-166F-4E74-97F3-11C4F4057BBA}"/>
              </a:ext>
            </a:extLst>
          </p:cNvPr>
          <p:cNvSpPr/>
          <p:nvPr/>
        </p:nvSpPr>
        <p:spPr>
          <a:xfrm>
            <a:off x="4783940" y="1256219"/>
            <a:ext cx="6195745" cy="16734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t"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6515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講師姓名</a:t>
            </a: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:</a:t>
            </a:r>
            <a:r>
              <a:rPr kumimoji="0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                        先生</a:t>
            </a: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/</a:t>
            </a:r>
            <a:r>
              <a:rPr kumimoji="0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女士</a:t>
            </a:r>
            <a:endParaRPr kumimoji="0" lang="en-US" altLang="zh-TW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Helvetica Neue"/>
            </a:endParaRPr>
          </a:p>
          <a:p>
            <a:pPr algn="l" defTabSz="651543"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algn="l" defTabSz="651543"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lvl="0" algn="l" defTabSz="651543">
              <a:defRPr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職稱</a:t>
            </a: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:</a:t>
            </a:r>
          </a:p>
          <a:p>
            <a:pPr algn="l" defTabSz="651543">
              <a:defRPr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Email:</a:t>
            </a:r>
          </a:p>
        </p:txBody>
      </p:sp>
      <p:sp>
        <p:nvSpPr>
          <p:cNvPr id="7" name="內容版面配置區 16">
            <a:extLst>
              <a:ext uri="{FF2B5EF4-FFF2-40B4-BE49-F238E27FC236}">
                <a16:creationId xmlns:a16="http://schemas.microsoft.com/office/drawing/2014/main" id="{EDF9513D-B2F2-4678-A114-A997E0E872F7}"/>
              </a:ext>
            </a:extLst>
          </p:cNvPr>
          <p:cNvSpPr txBox="1">
            <a:spLocks/>
          </p:cNvSpPr>
          <p:nvPr/>
        </p:nvSpPr>
        <p:spPr>
          <a:xfrm>
            <a:off x="4783939" y="2981770"/>
            <a:ext cx="6195745" cy="2613432"/>
          </a:xfrm>
          <a:prstGeom prst="rect">
            <a:avLst/>
          </a:prstGeom>
        </p:spPr>
        <p:txBody>
          <a:bodyPr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325771" rtl="0" eaLnBrk="1" fontAlgn="auto" latinLnBrk="0" hangingPunct="1">
              <a:lnSpc>
                <a:spcPct val="150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zh-TW" altLang="en-US" sz="1796" u="sng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學術背景</a:t>
            </a:r>
            <a:r>
              <a:rPr lang="en-US" altLang="zh-TW" sz="1796" u="sng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96" u="sng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最高學歷與校系</a:t>
            </a:r>
            <a:r>
              <a:rPr lang="en-US" altLang="zh-TW" sz="1796" u="sng" kern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kumimoji="0" lang="en-US" altLang="zh-TW" sz="1796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: </a:t>
            </a:r>
          </a:p>
          <a:p>
            <a:pPr marL="264477" marR="0" lvl="0" indent="-264477" algn="l" defTabSz="32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TW" sz="1596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Highest educational level</a:t>
            </a:r>
          </a:p>
          <a:p>
            <a:pPr marL="0" marR="0" lvl="0" indent="0" algn="l" defTabSz="325771" rtl="0" eaLnBrk="1" fontAlgn="auto" latinLnBrk="0" hangingPunct="1">
              <a:lnSpc>
                <a:spcPct val="150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zh-TW" altLang="en-US" sz="1796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專業經歷</a:t>
            </a:r>
            <a:r>
              <a:rPr kumimoji="0" lang="en-US" altLang="zh-TW" sz="1796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Helvetica Neue"/>
              </a:rPr>
              <a:t>:</a:t>
            </a: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zh-TW" altLang="en-US" sz="1596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請由近至遠列出</a:t>
            </a:r>
            <a:endParaRPr lang="en-US" altLang="zh-TW" sz="1596" kern="12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zh-TW" altLang="en-US" sz="1596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包含職稱，或重要專案、獎項、專利</a:t>
            </a:r>
            <a:endParaRPr lang="en-US" altLang="zh-TW" sz="1596" kern="12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zh-TW" altLang="en-US" sz="1596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不超過 </a:t>
            </a:r>
            <a:r>
              <a:rPr lang="en-US" altLang="zh-TW" sz="1596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zh-TW" altLang="en-US" sz="1596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項要點</a:t>
            </a:r>
            <a:endParaRPr kumimoji="0" lang="en-US" altLang="zh-TW" sz="1596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Helvetica Neue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2121291-8DDC-49A4-96B1-5DC561E8FA18}"/>
              </a:ext>
            </a:extLst>
          </p:cNvPr>
          <p:cNvSpPr/>
          <p:nvPr/>
        </p:nvSpPr>
        <p:spPr>
          <a:xfrm>
            <a:off x="1345479" y="1459684"/>
            <a:ext cx="3201446" cy="3799757"/>
          </a:xfrm>
          <a:prstGeom prst="rect">
            <a:avLst/>
          </a:prstGeom>
          <a:noFill/>
          <a:ln w="12700" cap="flat" cmpd="sng" algn="ctr">
            <a:solidFill>
              <a:srgbClr val="70AD47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rPr>
              <a:t>半身照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Arial" panose="020B0604020202020204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EE45B5D-96C0-4431-92D9-8DED56A663F6}"/>
              </a:ext>
            </a:extLst>
          </p:cNvPr>
          <p:cNvSpPr/>
          <p:nvPr/>
        </p:nvSpPr>
        <p:spPr>
          <a:xfrm>
            <a:off x="4849505" y="384867"/>
            <a:ext cx="249299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講師基本資料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F48C55B-AF5B-4476-948C-53DB3A226299}"/>
              </a:ext>
            </a:extLst>
          </p:cNvPr>
          <p:cNvSpPr/>
          <p:nvPr/>
        </p:nvSpPr>
        <p:spPr>
          <a:xfrm>
            <a:off x="1634782" y="5259441"/>
            <a:ext cx="262283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00" b="0" dirty="0">
                <a:latin typeface="+mj-lt"/>
                <a:ea typeface="微軟正黑體" panose="020B0604030504040204" pitchFamily="34" charset="-120"/>
              </a:rPr>
              <a:t>(</a:t>
            </a:r>
            <a:r>
              <a:rPr lang="zh-TW" altLang="en-US" sz="1000" b="0" dirty="0">
                <a:latin typeface="+mj-lt"/>
                <a:ea typeface="微軟正黑體" panose="020B0604030504040204" pitchFamily="34" charset="-120"/>
              </a:rPr>
              <a:t>為確保顯示品質，請提供 </a:t>
            </a:r>
            <a:r>
              <a:rPr lang="en-US" altLang="zh-TW" sz="1000" b="0" dirty="0">
                <a:latin typeface="+mj-lt"/>
                <a:ea typeface="微軟正黑體" panose="020B0604030504040204" pitchFamily="34" charset="-120"/>
              </a:rPr>
              <a:t>300 dpi </a:t>
            </a:r>
            <a:r>
              <a:rPr lang="zh-TW" altLang="en-US" sz="1000" b="0" dirty="0">
                <a:latin typeface="+mj-lt"/>
                <a:ea typeface="微軟正黑體" panose="020B0604030504040204" pitchFamily="34" charset="-120"/>
              </a:rPr>
              <a:t>以上、檔案大小</a:t>
            </a:r>
            <a:r>
              <a:rPr lang="en-US" altLang="zh-TW" sz="1000" b="0" dirty="0">
                <a:latin typeface="+mj-lt"/>
                <a:ea typeface="微軟正黑體" panose="020B0604030504040204" pitchFamily="34" charset="-120"/>
              </a:rPr>
              <a:t>1MB-5MB</a:t>
            </a:r>
            <a:r>
              <a:rPr lang="zh-TW" altLang="en-US" sz="1000" b="0" dirty="0">
                <a:latin typeface="+mj-lt"/>
                <a:ea typeface="微軟正黑體" panose="020B0604030504040204" pitchFamily="34" charset="-120"/>
              </a:rPr>
              <a:t>之</a:t>
            </a:r>
            <a:r>
              <a:rPr lang="en-US" altLang="zh-TW" sz="1000" b="0" dirty="0">
                <a:latin typeface="+mj-lt"/>
                <a:ea typeface="微軟正黑體" panose="020B0604030504040204" pitchFamily="34" charset="-120"/>
              </a:rPr>
              <a:t>JPG/PNG</a:t>
            </a:r>
            <a:r>
              <a:rPr lang="zh-TW" altLang="en-US" sz="1000" b="0" dirty="0">
                <a:latin typeface="+mj-lt"/>
                <a:ea typeface="微軟正黑體" panose="020B0604030504040204" pitchFamily="34" charset="-120"/>
              </a:rPr>
              <a:t>專業形象照</a:t>
            </a:r>
            <a:r>
              <a:rPr lang="en-US" altLang="zh-TW" sz="1000" b="0" dirty="0">
                <a:latin typeface="+mj-lt"/>
                <a:ea typeface="微軟正黑體" panose="020B0604030504040204" pitchFamily="34" charset="-120"/>
              </a:rPr>
              <a:t>)</a:t>
            </a:r>
            <a:endParaRPr lang="zh-TW" altLang="en-US" sz="1000" b="0" dirty="0">
              <a:latin typeface="+mj-lt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986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22">
            <a:extLst>
              <a:ext uri="{FF2B5EF4-FFF2-40B4-BE49-F238E27FC236}">
                <a16:creationId xmlns:a16="http://schemas.microsoft.com/office/drawing/2014/main" id="{00A1A93F-763C-4EAC-AC45-0C8C6536144B}"/>
              </a:ext>
            </a:extLst>
          </p:cNvPr>
          <p:cNvSpPr/>
          <p:nvPr/>
        </p:nvSpPr>
        <p:spPr>
          <a:xfrm>
            <a:off x="4777574" y="1310944"/>
            <a:ext cx="6195745" cy="17784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t"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6515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標楷體"/>
                <a:sym typeface="Helvetica Neue"/>
              </a:rPr>
              <a:t>Name:</a:t>
            </a:r>
          </a:p>
          <a:p>
            <a:pPr algn="l" defTabSz="651543">
              <a:defRPr/>
            </a:pPr>
            <a:r>
              <a:rPr lang="en-US" altLang="zh-TW" sz="2000" dirty="0">
                <a:latin typeface="+mj-lt"/>
              </a:rPr>
              <a:t>Company:</a:t>
            </a:r>
            <a:r>
              <a:rPr lang="zh-TW" altLang="en-US" sz="2000" dirty="0">
                <a:latin typeface="+mj-lt"/>
              </a:rPr>
              <a:t> </a:t>
            </a:r>
            <a:endParaRPr lang="en-US" altLang="zh-TW" sz="2000" dirty="0">
              <a:latin typeface="+mj-lt"/>
            </a:endParaRPr>
          </a:p>
          <a:p>
            <a:pPr algn="l" defTabSz="651543">
              <a:defRPr/>
            </a:pPr>
            <a:r>
              <a:rPr lang="en-US" altLang="zh-TW" sz="2000" dirty="0">
                <a:latin typeface="+mj-lt"/>
                <a:ea typeface="標楷體"/>
              </a:rPr>
              <a:t>Department</a:t>
            </a:r>
            <a:r>
              <a:rPr lang="en-US" altLang="zh-TW" sz="2000" dirty="0">
                <a:latin typeface="+mj-lt"/>
              </a:rPr>
              <a:t>:</a:t>
            </a:r>
          </a:p>
          <a:p>
            <a:pPr marL="0" marR="0" lvl="0" indent="0" algn="l" defTabSz="6515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標楷體"/>
                <a:sym typeface="Helvetica Neue"/>
              </a:rPr>
              <a:t>Job Title:</a:t>
            </a:r>
          </a:p>
          <a:p>
            <a:pPr marL="0" marR="0" lvl="0" indent="0" algn="l" defTabSz="6515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sym typeface="Helvetica Neue"/>
              </a:rPr>
              <a:t>Email:</a:t>
            </a:r>
          </a:p>
        </p:txBody>
      </p:sp>
      <p:sp>
        <p:nvSpPr>
          <p:cNvPr id="9" name="內容版面配置區 16">
            <a:extLst>
              <a:ext uri="{FF2B5EF4-FFF2-40B4-BE49-F238E27FC236}">
                <a16:creationId xmlns:a16="http://schemas.microsoft.com/office/drawing/2014/main" id="{A62F3005-4583-4FE1-9D38-E701ECC418EA}"/>
              </a:ext>
            </a:extLst>
          </p:cNvPr>
          <p:cNvSpPr txBox="1">
            <a:spLocks/>
          </p:cNvSpPr>
          <p:nvPr/>
        </p:nvSpPr>
        <p:spPr>
          <a:xfrm>
            <a:off x="4777575" y="3089429"/>
            <a:ext cx="6195745" cy="2875703"/>
          </a:xfrm>
          <a:prstGeom prst="rect">
            <a:avLst/>
          </a:prstGeom>
        </p:spPr>
        <p:txBody>
          <a:bodyPr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325771" rtl="0" eaLnBrk="1" fontAlgn="auto" latinLnBrk="0" hangingPunct="1">
              <a:lnSpc>
                <a:spcPct val="150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altLang="zh-TW" sz="1796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標楷體"/>
                <a:sym typeface="Helvetica Neue"/>
              </a:rPr>
              <a:t>Education: </a:t>
            </a:r>
          </a:p>
          <a:p>
            <a:pPr marL="264477" marR="0" lvl="0" indent="-264477" algn="l" defTabSz="325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TW" sz="1596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標楷體"/>
                <a:sym typeface="Helvetica Neue"/>
              </a:rPr>
              <a:t>Highest educational level/University</a:t>
            </a:r>
          </a:p>
          <a:p>
            <a:pPr marL="0" marR="0" lvl="0" indent="0" algn="l" defTabSz="325771" rtl="0" eaLnBrk="1" fontAlgn="auto" latinLnBrk="0" hangingPunct="1">
              <a:lnSpc>
                <a:spcPct val="150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altLang="zh-TW" sz="1796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標楷體"/>
                <a:sym typeface="Helvetica Neue"/>
              </a:rPr>
              <a:t>Professional Experience:</a:t>
            </a: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en-US" altLang="zh-TW" sz="1596" b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標楷體"/>
              </a:rPr>
              <a:t>Starting from latest experience</a:t>
            </a: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en-US" altLang="zh-TW" sz="1596" b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標楷體"/>
              </a:rPr>
              <a:t>Include title, major events, awards, or patents. </a:t>
            </a:r>
          </a:p>
          <a:p>
            <a:pPr marL="264477" lvl="0" indent="-264477" algn="l" defTabSz="325771" hangingPunct="1">
              <a:buFont typeface="Arial"/>
              <a:buChar char="•"/>
              <a:defRPr/>
            </a:pPr>
            <a:r>
              <a:rPr lang="en-US" altLang="zh-TW" sz="1596" b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標楷體"/>
              </a:rPr>
              <a:t>No more than 5 bullet points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1DCB72-A191-4CE9-BE06-A8904BAF6B2A}"/>
              </a:ext>
            </a:extLst>
          </p:cNvPr>
          <p:cNvSpPr/>
          <p:nvPr/>
        </p:nvSpPr>
        <p:spPr>
          <a:xfrm>
            <a:off x="1384916" y="1459685"/>
            <a:ext cx="3107185" cy="386691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zh-TW" sz="2000" b="0" dirty="0">
                <a:solidFill>
                  <a:schemeClr val="accent6">
                    <a:lumMod val="75000"/>
                  </a:schemeClr>
                </a:solidFill>
              </a:rPr>
              <a:t>Half-length photo</a:t>
            </a:r>
            <a:endParaRPr lang="zh-TW" alt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E82ED4D-3812-4698-8478-1AF537A9DCC1}"/>
              </a:ext>
            </a:extLst>
          </p:cNvPr>
          <p:cNvSpPr/>
          <p:nvPr/>
        </p:nvSpPr>
        <p:spPr>
          <a:xfrm>
            <a:off x="4604245" y="384867"/>
            <a:ext cx="298350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Speaker Profile</a:t>
            </a:r>
            <a:endParaRPr lang="zh-TW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D7A0BE0-9DE4-43BC-BD04-D091730E6D69}"/>
              </a:ext>
            </a:extLst>
          </p:cNvPr>
          <p:cNvSpPr/>
          <p:nvPr/>
        </p:nvSpPr>
        <p:spPr>
          <a:xfrm>
            <a:off x="1384915" y="5315272"/>
            <a:ext cx="310718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00" b="0" dirty="0">
                <a:latin typeface="+mj-lt"/>
              </a:rPr>
              <a:t>To ensure display quality, please provide a professional portrait in JPG/PNG format with at least 300 dpi and a file size between 1MB–5MB.</a:t>
            </a:r>
            <a:endParaRPr lang="zh-TW" altLang="en-US" sz="10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271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4C48634C-D2F7-44DB-BA53-071DE61477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47285" y="1773965"/>
            <a:ext cx="10182396" cy="4288955"/>
          </a:xfrm>
          <a:prstGeom prst="rect">
            <a:avLst/>
          </a:prstGeom>
        </p:spPr>
        <p:txBody>
          <a:bodyPr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摘要內容</a:t>
            </a:r>
            <a:r>
              <a:rPr lang="en-US" altLang="zh-TW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約</a:t>
            </a:r>
            <a:r>
              <a:rPr lang="en-US" altLang="zh-TW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250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字，務必提供</a:t>
            </a:r>
            <a:r>
              <a:rPr lang="en-US" altLang="zh-TW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sp>
        <p:nvSpPr>
          <p:cNvPr id="4" name="標題版面配置區 1">
            <a:extLst>
              <a:ext uri="{FF2B5EF4-FFF2-40B4-BE49-F238E27FC236}">
                <a16:creationId xmlns:a16="http://schemas.microsoft.com/office/drawing/2014/main" id="{CD4C313C-69DC-47E9-9145-46C6D992BD61}"/>
              </a:ext>
            </a:extLst>
          </p:cNvPr>
          <p:cNvSpPr txBox="1">
            <a:spLocks/>
          </p:cNvSpPr>
          <p:nvPr/>
        </p:nvSpPr>
        <p:spPr>
          <a:xfrm>
            <a:off x="1358753" y="1020725"/>
            <a:ext cx="9556586" cy="753240"/>
          </a:xfrm>
          <a:prstGeom prst="rect">
            <a:avLst/>
          </a:prstGeom>
        </p:spPr>
        <p:txBody>
          <a:bodyPr vert="horz" lIns="45613" tIns="22806" rIns="45613" bIns="22806" rtlCol="0" anchor="t">
            <a:noAutofit/>
          </a:bodyPr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l" defTabSz="456103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講題</a:t>
            </a:r>
            <a:endParaRPr kumimoji="0" lang="zh-TW" altLang="en-US" sz="32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71289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F3E158-7161-4A18-92A2-D328194DE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869" y="1773965"/>
            <a:ext cx="10186869" cy="4253179"/>
          </a:xfrm>
        </p:spPr>
        <p:txBody>
          <a:bodyPr/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en-US" altLang="zh-TW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Abstract Content (required. about 150 words)</a:t>
            </a:r>
            <a:endParaRPr lang="zh-TW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zh-TW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標題版面配置區 1">
            <a:extLst>
              <a:ext uri="{FF2B5EF4-FFF2-40B4-BE49-F238E27FC236}">
                <a16:creationId xmlns:a16="http://schemas.microsoft.com/office/drawing/2014/main" id="{7C88151D-E96D-46B3-B925-68C70EAD279A}"/>
              </a:ext>
            </a:extLst>
          </p:cNvPr>
          <p:cNvSpPr txBox="1">
            <a:spLocks/>
          </p:cNvSpPr>
          <p:nvPr/>
        </p:nvSpPr>
        <p:spPr>
          <a:xfrm>
            <a:off x="1358753" y="1020725"/>
            <a:ext cx="9556586" cy="753240"/>
          </a:xfrm>
          <a:prstGeom prst="rect">
            <a:avLst/>
          </a:prstGeom>
        </p:spPr>
        <p:txBody>
          <a:bodyPr vert="horz" lIns="45613" tIns="22806" rIns="45613" bIns="22806" rtlCol="0" anchor="t">
            <a:noAutofit/>
          </a:bodyPr>
          <a:lstStyle>
            <a:defPPr marL="0" marR="0" indent="0" algn="l" defTabSz="45646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99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11411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228234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342351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456468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570586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684703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798820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912937" algn="ctr" defTabSz="4120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98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lvl="0" algn="l" defTabSz="456103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zh-TW" sz="2993" b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Speech Title</a:t>
            </a:r>
            <a:endParaRPr kumimoji="0" lang="zh-TW" altLang="en-US" sz="2993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新細明體" panose="02020500000000000000" pitchFamily="18" charset="-120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6860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DF01A4F-FB3B-4C69-B503-483F0AEFD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28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微軟正黑體" panose="020B0604030504040204" pitchFamily="34" charset="-120"/>
              </a:rPr>
              <a:t>請於後附上參考簡報，以利評審委員深入瞭解您的演講內容 。</a:t>
            </a:r>
            <a:br>
              <a:rPr lang="en-US" altLang="zh-TW" sz="28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微軟正黑體" panose="020B0604030504040204" pitchFamily="34" charset="-120"/>
              </a:rPr>
            </a:br>
            <a:r>
              <a:rPr lang="en-US" altLang="zh-TW" sz="28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  <a:ea typeface="微軟正黑體" panose="020B0604030504040204" pitchFamily="34" charset="-120"/>
              </a:rPr>
              <a:t>Please attach reference slides below to provide the review committee with a clearer understanding of your presentation.</a:t>
            </a:r>
            <a:endParaRPr lang="zh-TW" altLang="en-US" sz="28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1729220"/>
      </p:ext>
    </p:extLst>
  </p:cSld>
  <p:clrMapOvr>
    <a:masterClrMapping/>
  </p:clrMapOvr>
</p:sld>
</file>

<file path=ppt/theme/theme1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5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5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5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otham Black"/>
        <a:ea typeface="Gotham Black"/>
        <a:cs typeface="Gotham Black"/>
      </a:majorFont>
      <a:minorFont>
        <a:latin typeface="Gotham Black"/>
        <a:ea typeface="Gotham Black"/>
        <a:cs typeface="Gotham Black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63AE2FFCFF0B24996924E4CAE9DBEE1" ma:contentTypeVersion="16" ma:contentTypeDescription="建立新的文件。" ma:contentTypeScope="" ma:versionID="ac021cf6cd836080517827a156b52010">
  <xsd:schema xmlns:xsd="http://www.w3.org/2001/XMLSchema" xmlns:xs="http://www.w3.org/2001/XMLSchema" xmlns:p="http://schemas.microsoft.com/office/2006/metadata/properties" xmlns:ns2="bf9695a1-f2de-4534-8b29-85134e9aaf64" xmlns:ns3="aa1d76cd-acf1-4591-a37e-02dfd1a334bf" targetNamespace="http://schemas.microsoft.com/office/2006/metadata/properties" ma:root="true" ma:fieldsID="96480de67344009f64bbe51fd0199150" ns2:_="" ns3:_="">
    <xsd:import namespace="bf9695a1-f2de-4534-8b29-85134e9aaf64"/>
    <xsd:import namespace="aa1d76cd-acf1-4591-a37e-02dfd1a334bf"/>
    <xsd:element name="properties">
      <xsd:complexType>
        <xsd:sequence>
          <xsd:element name="documentManagement">
            <xsd:complexType>
              <xsd:all>
                <xsd:element ref="ns2:Product"/>
                <xsd:element ref="ns2:Sub_x0020_Product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_x0071_tp0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9695a1-f2de-4534-8b29-85134e9aaf64" elementFormDefault="qualified">
    <xsd:import namespace="http://schemas.microsoft.com/office/2006/documentManagement/types"/>
    <xsd:import namespace="http://schemas.microsoft.com/office/infopath/2007/PartnerControls"/>
    <xsd:element name="Product" ma:index="8" ma:displayName="Product" ma:format="Dropdown" ma:internalName="Product">
      <xsd:simpleType>
        <xsd:union memberTypes="dms:Text">
          <xsd:simpleType>
            <xsd:restriction base="dms:Choice">
              <xsd:enumeration value="Advocacy"/>
              <xsd:enumeration value="Campaigns"/>
              <xsd:enumeration value="Corporate Branding"/>
              <xsd:enumeration value="Global Expositions"/>
              <xsd:enumeration value="IR&amp;S"/>
              <xsd:enumeration value="Marketing Meetings"/>
              <xsd:enumeration value="Membership"/>
              <xsd:enumeration value="Standards"/>
              <xsd:enumeration value="Technology Communities"/>
              <xsd:enumeration value="Workforce Development"/>
            </xsd:restriction>
          </xsd:simpleType>
        </xsd:union>
      </xsd:simpleType>
    </xsd:element>
    <xsd:element name="Sub_x0020_Product" ma:index="9" nillable="true" ma:displayName="Sub Product" ma:default="Logo" ma:format="Dropdown" ma:internalName="Sub_x0020_Product">
      <xsd:simpleType>
        <xsd:union memberTypes="dms:Text">
          <xsd:simpleType>
            <xsd:restriction base="dms:Choice">
              <xsd:enumeration value="Logo"/>
              <xsd:enumeration value="Datasheet"/>
            </xsd:restriction>
          </xsd:simpleType>
        </xsd:un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_x0071_tp0" ma:index="18" nillable="true" ma:displayName="Doc Type" ma:format="Dropdown" ma:internalName="_x0071_tp0">
      <xsd:simpleType>
        <xsd:union memberTypes="dms:Text">
          <xsd:simpleType>
            <xsd:restriction base="dms:Choice">
              <xsd:enumeration value="Logo"/>
              <xsd:enumeration value="Datasheet"/>
              <xsd:enumeration value="Video"/>
              <xsd:enumeration value="Presentation"/>
              <xsd:enumeration value="Banner"/>
              <xsd:enumeration value="Guideline"/>
            </xsd:restriction>
          </xsd:simpleType>
        </xsd:un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1d76cd-acf1-4591-a37e-02dfd1a334bf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_x0020_Product xmlns="bf9695a1-f2de-4534-8b29-85134e9aaf64">Expo PPT Template 2021/2022</Sub_x0020_Product>
    <Product xmlns="bf9695a1-f2de-4534-8b29-85134e9aaf64">Global Expositions</Product>
    <_x0071_tp0 xmlns="bf9695a1-f2de-4534-8b29-85134e9aaf64">PPT Template</_x0071_tp0>
  </documentManagement>
</p:properties>
</file>

<file path=customXml/itemProps1.xml><?xml version="1.0" encoding="utf-8"?>
<ds:datastoreItem xmlns:ds="http://schemas.openxmlformats.org/officeDocument/2006/customXml" ds:itemID="{9882E626-E9D4-4738-8469-06DB3CB90C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0BA5BB-391C-42AC-B03A-D2C31440F5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9695a1-f2de-4534-8b29-85134e9aaf64"/>
    <ds:schemaRef ds:uri="aa1d76cd-acf1-4591-a37e-02dfd1a33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A76D54-BB96-4D5F-B6E8-A907BB8FC591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aa1d76cd-acf1-4591-a37e-02dfd1a334bf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f9695a1-f2de-4534-8b29-85134e9aaf6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5654</TotalTime>
  <Words>601</Words>
  <Application>Microsoft Office PowerPoint</Application>
  <PresentationFormat>寬螢幕</PresentationFormat>
  <Paragraphs>64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Helvetica Neue</vt:lpstr>
      <vt:lpstr>Swis721 Blk BT</vt:lpstr>
      <vt:lpstr>微軟正黑體</vt:lpstr>
      <vt:lpstr>新細明體</vt:lpstr>
      <vt:lpstr>標楷體</vt:lpstr>
      <vt:lpstr>Arial</vt:lpstr>
      <vt:lpstr>Arial Black</vt:lpstr>
      <vt:lpstr>1_自訂設計</vt:lpstr>
      <vt:lpstr>自訂設計</vt:lpstr>
      <vt:lpstr>2_自訂設計</vt:lpstr>
      <vt:lpstr>High-Tech Facility International Forum 2026</vt:lpstr>
      <vt:lpstr>徵稿範疇 | Topics of Interest</vt:lpstr>
      <vt:lpstr>提交須知 / Submission Notes </vt:lpstr>
      <vt:lpstr>評審重點項目 | Evaluation Criteria</vt:lpstr>
      <vt:lpstr>PowerPoint 簡報</vt:lpstr>
      <vt:lpstr>PowerPoint 簡報</vt:lpstr>
      <vt:lpstr>PowerPoint 簡報</vt:lpstr>
      <vt:lpstr>PowerPoint 簡報</vt:lpstr>
      <vt:lpstr>請於後附上參考簡報，以利評審委員深入瞭解您的演講內容 。 Please attach reference slides below to provide the review committee with a clearer understanding of your presentation.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  Max Two Lines Long</dc:title>
  <dc:creator>HTFA</dc:creator>
  <cp:lastModifiedBy>劉佳蓉</cp:lastModifiedBy>
  <cp:revision>139</cp:revision>
  <dcterms:modified xsi:type="dcterms:W3CDTF">2026-01-21T06:56:49Z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0x010100063AE2FFCFF0B24996924E4CAE9DBEE1</vt:lpwstr>
  </property>
</Properties>
</file>